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30666-DA0A-BB49-8142-B425A0FC560E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198F1-6533-0A46-8461-36C10AF34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198F1-6533-0A46-8461-36C10AF34E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AAB6-060C-5E4B-A31B-D39EC94D7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623C4-7B5D-6C43-971C-FDDED36C2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A8A11-3A87-584C-986B-052E55274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045BA-070D-224C-A972-4F6F25E27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C82E1-219B-7A40-90C5-FE7C66C1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2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A1D1-9795-AE43-8362-42401DC6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FDFFB-3B79-D14F-8EA1-712D00FB4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ACE8A-54B1-E243-AF46-5BD2D9AE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00F60-DDA8-6845-AAE4-C1595A51C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3C95-7493-F74E-BD4E-A479FF85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AEBFE8-E780-4542-9EB4-10264118E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4EE31-BE0B-B349-A772-3B4B5B902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304C5-C1AF-BB4D-B239-870809128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4FC0A-C745-564A-994C-138B16AF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23604-D7E3-D44C-A020-1D4FC5C1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20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3E16-6CDC-584B-B533-61782DDF7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876A3-8522-AE4A-8776-27A76B24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73E26-0E19-294F-B43F-A07D112A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316A6-BEF8-3844-978B-7A0AEA96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AFCF2-B4C4-8D47-8062-1C7A4998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61B0-60CE-DB4F-ABB1-D241E321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3AA2E-071B-8F47-A06C-51024D0BF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F83B3-2082-E442-985F-776F345E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69699-7963-154C-9CD2-3D631600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C4388-683F-4B47-870E-6879C0BD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2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A5ED-4956-6A47-AA10-90E2E1A7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DF20D-D99F-4142-8A67-5F861E7D9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4E772-93DF-A849-8D69-90E08C98A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0561F-F225-0245-9A6F-2FB2BE2B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8E3C4-2076-B840-89FB-5A6A7E10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1A336-6DAB-844E-8FA9-AE398EBD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8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204A-067E-F84C-B2FD-ACA4C4C96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37323-3969-CC45-AFBB-9CA178DF7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52BAB-6194-9147-BA66-464B682D0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7B580-1866-6844-AFFE-4125938D0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C91EF7-2C48-6D42-8B46-97DF95C20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35F113-F16A-A044-A6FC-0B452287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E4B7FB-3C1C-8944-909C-EEF4CF90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FF9AC-2EF7-B541-95BB-BA7F46DD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2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44509-7F0A-2B45-8427-0F7CE77E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6DDE5D-5001-9E41-B838-8295927D5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090F9-1A94-494C-A837-DF5D6B5D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46ADE-88CF-2940-ACC5-E0B11D9F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2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30481B-F451-7E43-A9BB-E17BEE23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2FEF98-8F2A-5D4D-BAAD-CE7B70551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CF42C-9138-534E-AC51-045CBD2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16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54129-291F-8043-9BEB-66E44F514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4725B-37BD-4143-A21B-87DC0C1F1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80B9B-DDD1-444B-889F-6625FC076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5FA5B-6F97-6642-90C4-BBB72978C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A5694-343D-E742-9C51-3EBC2BDC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642AA-027A-3A4C-B31B-396F7CB0D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45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D945-B534-2740-8256-42FE1020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71AB45-616D-234D-91DA-14FAF8E84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82A22-AB13-E54E-B588-12AE19EF4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292D7-6A8F-3E45-BD8A-3302759A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DA01-9F82-6241-A64B-B58AAA843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BB302-3D79-B04A-9A85-C3271E9A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4663A-2AF2-BC40-B455-F6DE95F6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DB567-551F-754D-A06D-F79E673E0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796B0-247D-054E-89E3-4CF104BE9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C1D9-173C-D24B-B031-574982FE5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8C786-F61A-0A4C-87A9-9ED6777AF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6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quantum-machine.org/dataset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BC03-593C-6746-94BB-578390EC9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Quantum chemistry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9016A-959C-A746-A5DD-CB4584DA0B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4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78B5-ABD0-4841-B471-A829A8CE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tensor network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15B7B-20A1-694C-AB2E-2BA16B2B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10" y="2192228"/>
            <a:ext cx="3320097" cy="2473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A4713-39E9-6046-A44A-F915303E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625" y="1828798"/>
            <a:ext cx="3124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2BEA92-4FDA-6946-A072-49BB20FA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422" y="1828798"/>
            <a:ext cx="3124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1EBD-E3AA-954D-8977-861BF732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AE56-F650-464C-AD08-BC43D6FA3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machine learning be used to predict molecular atomization energies for small molecules? </a:t>
            </a:r>
          </a:p>
          <a:p>
            <a:r>
              <a:rPr lang="en-US" dirty="0"/>
              <a:t>Acceptance criteria:</a:t>
            </a:r>
          </a:p>
          <a:p>
            <a:pPr lvl="1"/>
            <a:r>
              <a:rPr lang="en-US" dirty="0"/>
              <a:t>1 kcal/mol error compared to predicted energies using quantum chemical methods</a:t>
            </a:r>
          </a:p>
          <a:p>
            <a:pPr lvl="1"/>
            <a:r>
              <a:rPr lang="en-US" dirty="0"/>
              <a:t>More efficient to train </a:t>
            </a:r>
          </a:p>
          <a:p>
            <a:pPr lvl="1"/>
            <a:r>
              <a:rPr lang="en-US" dirty="0" err="1"/>
              <a:t>Generalises</a:t>
            </a:r>
            <a:r>
              <a:rPr lang="en-US" dirty="0"/>
              <a:t> to large data sets of small molecules</a:t>
            </a:r>
          </a:p>
          <a:p>
            <a:r>
              <a:rPr lang="en-US" dirty="0"/>
              <a:t>Reference values:</a:t>
            </a:r>
          </a:p>
          <a:p>
            <a:pPr lvl="1"/>
            <a:r>
              <a:rPr lang="en-US" dirty="0"/>
              <a:t>Hybrid density functional theory </a:t>
            </a:r>
          </a:p>
          <a:p>
            <a:pPr lvl="1"/>
            <a:r>
              <a:rPr lang="en-US" dirty="0"/>
              <a:t>﻿PBE0/tier2 basis set</a:t>
            </a:r>
          </a:p>
        </p:txBody>
      </p:sp>
    </p:spTree>
    <p:extLst>
      <p:ext uri="{BB962C8B-B14F-4D97-AF65-F5344CB8AC3E}">
        <p14:creationId xmlns:p14="http://schemas.microsoft.com/office/powerpoint/2010/main" val="2245240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9901-0CC2-B940-B5F0-105B8703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65B96-4F37-ED44-9C3B-E65F36968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Train neural network and baseline models on small molecule datasets</a:t>
            </a:r>
          </a:p>
          <a:p>
            <a:r>
              <a:rPr lang="en-US" dirty="0"/>
              <a:t>Compare to literature values of predictions made using quantum mechanical methods</a:t>
            </a:r>
          </a:p>
          <a:p>
            <a:r>
              <a:rPr lang="en-US" dirty="0"/>
              <a:t>Dataset:</a:t>
            </a:r>
          </a:p>
          <a:p>
            <a:pPr lvl="1"/>
            <a:r>
              <a:rPr lang="en-US" dirty="0"/>
              <a:t>QM7 dataset (</a:t>
            </a:r>
            <a:r>
              <a:rPr lang="en-AU" dirty="0">
                <a:hlinkClick r:id="rId2"/>
              </a:rPr>
              <a:t>http://quantum-machine.org/datasets/</a:t>
            </a:r>
            <a:r>
              <a:rPr lang="en-AU" dirty="0"/>
              <a:t>)</a:t>
            </a:r>
          </a:p>
          <a:p>
            <a:pPr lvl="1"/>
            <a:r>
              <a:rPr lang="en-US" dirty="0"/>
              <a:t>Subset of GDB-13 composed of all molecules of up to 23 atoms (including 7 heavy atoms C, N, O, and S), </a:t>
            </a:r>
            <a:r>
              <a:rPr lang="en-US" dirty="0" err="1"/>
              <a:t>totalling</a:t>
            </a:r>
            <a:r>
              <a:rPr lang="en-US" dirty="0"/>
              <a:t> 7165 molecules.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Neural networks:</a:t>
            </a:r>
          </a:p>
          <a:p>
            <a:pPr lvl="2"/>
            <a:r>
              <a:rPr lang="en-US" dirty="0"/>
              <a:t>Feedforward deep learning models – </a:t>
            </a:r>
            <a:r>
              <a:rPr lang="en-US" dirty="0" err="1"/>
              <a:t>Keras</a:t>
            </a:r>
            <a:r>
              <a:rPr lang="en-US" dirty="0"/>
              <a:t> implementation</a:t>
            </a:r>
          </a:p>
          <a:p>
            <a:pPr lvl="2"/>
            <a:r>
              <a:rPr lang="en-US" dirty="0"/>
              <a:t>Deep tensor model – </a:t>
            </a:r>
            <a:r>
              <a:rPr lang="en-US" dirty="0" err="1"/>
              <a:t>DeepChem</a:t>
            </a:r>
            <a:r>
              <a:rPr lang="en-US" dirty="0"/>
              <a:t> implementation</a:t>
            </a:r>
          </a:p>
          <a:p>
            <a:pPr lvl="1"/>
            <a:r>
              <a:rPr lang="en-US" dirty="0"/>
              <a:t>Baseline models:</a:t>
            </a:r>
          </a:p>
          <a:p>
            <a:pPr lvl="2"/>
            <a:r>
              <a:rPr lang="en-US" dirty="0"/>
              <a:t>Kernel ridge regression – </a:t>
            </a:r>
            <a:r>
              <a:rPr lang="en-US" dirty="0" err="1"/>
              <a:t>scikit</a:t>
            </a:r>
            <a:r>
              <a:rPr lang="en-US" dirty="0"/>
              <a:t>-learn implementation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FB5F-589B-2949-9946-B00819B9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81F95-AB94-ED4D-9B7B-BC2CDB01B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Coulomb matrix featurization </a:t>
            </a:r>
          </a:p>
          <a:p>
            <a:pPr lvl="1"/>
            <a:r>
              <a:rPr lang="en-US" dirty="0"/>
              <a:t>Diagonal elements = polynomial fit of potential energies of the free atoms</a:t>
            </a:r>
          </a:p>
          <a:p>
            <a:pPr lvl="1"/>
            <a:r>
              <a:rPr lang="en-US" dirty="0"/>
              <a:t>Off-diagonal elements = coulomb repulsion between all possible pairs of nuclei associated with the molecule</a:t>
            </a:r>
          </a:p>
          <a:p>
            <a:pPr lvl="1"/>
            <a:r>
              <a:rPr lang="en-US" dirty="0"/>
              <a:t>Invariant to translations and rotations of the molecule in 3D space = potential energy of the molecule stays constant</a:t>
            </a:r>
          </a:p>
          <a:p>
            <a:r>
              <a:rPr lang="en-US" dirty="0" err="1"/>
              <a:t>Binarisation</a:t>
            </a:r>
            <a:endParaRPr lang="en-US" dirty="0"/>
          </a:p>
          <a:p>
            <a:pPr lvl="1"/>
            <a:r>
              <a:rPr lang="en-US" dirty="0"/>
              <a:t>Converts the Coulomb representation to a 3D tensor of binary predicates </a:t>
            </a:r>
          </a:p>
          <a:p>
            <a:pPr lvl="1"/>
            <a:r>
              <a:rPr lang="en-US" dirty="0"/>
              <a:t>Tanh function is applied to Coulomb matrix and expansion is performed at a defined step (size = 1)</a:t>
            </a:r>
          </a:p>
        </p:txBody>
      </p:sp>
    </p:spTree>
    <p:extLst>
      <p:ext uri="{BB962C8B-B14F-4D97-AF65-F5344CB8AC3E}">
        <p14:creationId xmlns:p14="http://schemas.microsoft.com/office/powerpoint/2010/main" val="10720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A137-8DB7-614C-A15B-E2563631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9198D-5BEA-8941-8FE7-1DC13A8A8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66" y="1954922"/>
            <a:ext cx="4668653" cy="3524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82F16-B808-F140-AF12-11865268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5" y="2568903"/>
            <a:ext cx="63500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9D253-BDBA-8E4D-B20A-C6D8552B9612}"/>
              </a:ext>
            </a:extLst>
          </p:cNvPr>
          <p:cNvSpPr txBox="1"/>
          <p:nvPr/>
        </p:nvSpPr>
        <p:spPr>
          <a:xfrm>
            <a:off x="861777" y="1972397"/>
            <a:ext cx="5276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10 molecules from training data set</a:t>
            </a:r>
          </a:p>
        </p:txBody>
      </p:sp>
    </p:spTree>
    <p:extLst>
      <p:ext uri="{BB962C8B-B14F-4D97-AF65-F5344CB8AC3E}">
        <p14:creationId xmlns:p14="http://schemas.microsoft.com/office/powerpoint/2010/main" val="273895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D614-765F-6741-8009-5A1A1DC1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1D5993-FF6D-DF4A-BF37-EAE680AE67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1382798"/>
              </p:ext>
            </p:extLst>
          </p:nvPr>
        </p:nvGraphicFramePr>
        <p:xfrm>
          <a:off x="838200" y="1823720"/>
          <a:ext cx="105156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855">
                  <a:extLst>
                    <a:ext uri="{9D8B030D-6E8A-4147-A177-3AD203B41FA5}">
                      <a16:colId xmlns:a16="http://schemas.microsoft.com/office/drawing/2014/main" val="2255236943"/>
                    </a:ext>
                  </a:extLst>
                </a:gridCol>
                <a:gridCol w="2575035">
                  <a:extLst>
                    <a:ext uri="{9D8B030D-6E8A-4147-A177-3AD203B41FA5}">
                      <a16:colId xmlns:a16="http://schemas.microsoft.com/office/drawing/2014/main" val="4090630924"/>
                    </a:ext>
                  </a:extLst>
                </a:gridCol>
                <a:gridCol w="1976470">
                  <a:extLst>
                    <a:ext uri="{9D8B030D-6E8A-4147-A177-3AD203B41FA5}">
                      <a16:colId xmlns:a16="http://schemas.microsoft.com/office/drawing/2014/main" val="21885205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212766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14322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Architecture/Parameters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Optimiser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2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Keras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400-100-1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QM7 – Eigenvector</a:t>
                      </a:r>
                    </a:p>
                    <a:p>
                      <a:r>
                        <a:rPr lang="en-US" dirty="0"/>
                        <a:t>QM7 – Sorted Coulomb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45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 tensor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QM7 – Sorted Coulomb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61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2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Kernel ridge regression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kernel='</a:t>
                      </a:r>
                      <a:r>
                        <a:rPr lang="en-US" dirty="0" err="1"/>
                        <a:t>laplacian</a:t>
                      </a:r>
                      <a:r>
                        <a:rPr lang="en-US" dirty="0"/>
                        <a:t>', alpha=0.0001, gamma=0.0001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QM7 – Sorted Coulomb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502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783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ECC8-9FD6-AF4B-BACF-E839D96D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Model Performance on Test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94A5D-9567-8348-9C8D-C3AD72DF33B6}"/>
              </a:ext>
            </a:extLst>
          </p:cNvPr>
          <p:cNvSpPr txBox="1"/>
          <p:nvPr/>
        </p:nvSpPr>
        <p:spPr>
          <a:xfrm>
            <a:off x="7735330" y="1916121"/>
            <a:ext cx="40159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Kernel ridge regression on eigenvector data performs best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Keras</a:t>
            </a:r>
            <a:r>
              <a:rPr lang="en-US" dirty="0"/>
              <a:t> model on eigenvector data performs the worst </a:t>
            </a:r>
          </a:p>
          <a:p>
            <a:pPr marL="285750" indent="-285750">
              <a:buFontTx/>
              <a:buChar char="-"/>
            </a:pPr>
            <a:r>
              <a:rPr lang="en-US" dirty="0"/>
              <a:t>Likely to do with information capture by feature representations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Eigenvector representations contain the least information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10 random expansions of binarized </a:t>
            </a:r>
            <a:r>
              <a:rPr lang="en-US" dirty="0" err="1"/>
              <a:t>coloumb</a:t>
            </a:r>
            <a:r>
              <a:rPr lang="en-US" dirty="0"/>
              <a:t> matrices likely do not capture enough permutations to reduce MAE to reported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3B68A-3F3C-DA4C-8EBA-56BF54047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1" y="1690688"/>
            <a:ext cx="6150934" cy="405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AF33-1C24-C948-8BA1-CB450D6E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A3E84-482B-1C43-B1E5-55311F318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984" y="1410653"/>
            <a:ext cx="2454064" cy="2424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23B77-D927-7442-9A01-60CE195B5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17" y="1458419"/>
            <a:ext cx="3225800" cy="246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BEE33-8557-F64F-B486-09CC8F6E9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432" y="1502869"/>
            <a:ext cx="3225800" cy="237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A69085-81B0-3C49-9D3D-51295750EC04}"/>
              </a:ext>
            </a:extLst>
          </p:cNvPr>
          <p:cNvSpPr txBox="1"/>
          <p:nvPr/>
        </p:nvSpPr>
        <p:spPr>
          <a:xfrm>
            <a:off x="115614" y="2165131"/>
            <a:ext cx="155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Coulomb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CE5C80-BF57-834D-B2E0-7E6BE3AB8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432" y="4117975"/>
            <a:ext cx="3225800" cy="2374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91993D-E656-C94D-99F0-C30F8EDE536F}"/>
              </a:ext>
            </a:extLst>
          </p:cNvPr>
          <p:cNvSpPr txBox="1"/>
          <p:nvPr/>
        </p:nvSpPr>
        <p:spPr>
          <a:xfrm>
            <a:off x="115614" y="4803579"/>
            <a:ext cx="169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Eigenspectrum</a:t>
            </a:r>
            <a:r>
              <a:rPr lang="en-US" dirty="0"/>
              <a:t> Coulomb Matrix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0CB23A-8B66-8242-A151-8FDFDC246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584" y="4117975"/>
            <a:ext cx="3174866" cy="2374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294AD7-698F-304D-886F-DB99765496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0984" y="4117975"/>
            <a:ext cx="2454064" cy="242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2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0413-F0E5-0947-9ABD-4207BC9E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ridge regression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C54FA-5AA0-224F-9335-C93A2051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016" y="1505827"/>
            <a:ext cx="3225800" cy="237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793DB-64AD-C144-B98A-1574FF1F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500" y="1505827"/>
            <a:ext cx="2655682" cy="2593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024EE-9411-B64D-9644-E772B0386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184" y="1510695"/>
            <a:ext cx="2624560" cy="2593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1B929-34C4-174D-A9F9-6A9A06E0E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760" y="4099266"/>
            <a:ext cx="3225800" cy="237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9BA69-1D81-7B43-8A69-C2A288148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066" y="4099266"/>
            <a:ext cx="2484549" cy="2556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F584E6-F7EE-A34B-A712-593EE439F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8121" y="4163854"/>
            <a:ext cx="2484549" cy="249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908889-A397-D84A-BD7B-55EE07E0B092}"/>
              </a:ext>
            </a:extLst>
          </p:cNvPr>
          <p:cNvSpPr txBox="1"/>
          <p:nvPr/>
        </p:nvSpPr>
        <p:spPr>
          <a:xfrm>
            <a:off x="115614" y="2165131"/>
            <a:ext cx="155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Coulomb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34B7B4-F05D-6D40-BC6D-4CF07A4C41DB}"/>
              </a:ext>
            </a:extLst>
          </p:cNvPr>
          <p:cNvSpPr txBox="1"/>
          <p:nvPr/>
        </p:nvSpPr>
        <p:spPr>
          <a:xfrm>
            <a:off x="115614" y="4473345"/>
            <a:ext cx="162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Eigenspectrum</a:t>
            </a:r>
            <a:r>
              <a:rPr lang="en-US" dirty="0"/>
              <a:t> Coulomb Matrix</a:t>
            </a:r>
          </a:p>
        </p:txBody>
      </p:sp>
    </p:spTree>
    <p:extLst>
      <p:ext uri="{BB962C8B-B14F-4D97-AF65-F5344CB8AC3E}">
        <p14:creationId xmlns:p14="http://schemas.microsoft.com/office/powerpoint/2010/main" val="708737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18193</TotalTime>
  <Words>322</Words>
  <Application>Microsoft Macintosh PowerPoint</Application>
  <PresentationFormat>Widescreen</PresentationFormat>
  <Paragraphs>68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Quantum chemistry models</vt:lpstr>
      <vt:lpstr>Problem statement</vt:lpstr>
      <vt:lpstr>Approach</vt:lpstr>
      <vt:lpstr>Data preparation</vt:lpstr>
      <vt:lpstr>Data analysis</vt:lpstr>
      <vt:lpstr>Tested Models</vt:lpstr>
      <vt:lpstr>Overall Model Performance on Test Set</vt:lpstr>
      <vt:lpstr>Keras Models</vt:lpstr>
      <vt:lpstr>Kernel ridge regression model</vt:lpstr>
      <vt:lpstr>Deep tensor network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chemistry models</dc:title>
  <dc:creator>Willems, Nathalie</dc:creator>
  <cp:lastModifiedBy>Willems, Nathalie</cp:lastModifiedBy>
  <cp:revision>30</cp:revision>
  <dcterms:created xsi:type="dcterms:W3CDTF">2019-07-16T22:05:13Z</dcterms:created>
  <dcterms:modified xsi:type="dcterms:W3CDTF">2019-08-27T05:44:40Z</dcterms:modified>
</cp:coreProperties>
</file>